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7"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60"/>
  </p:normalViewPr>
  <p:slideViewPr>
    <p:cSldViewPr>
      <p:cViewPr varScale="1">
        <p:scale>
          <a:sx n="78" d="100"/>
          <a:sy n="78" d="100"/>
        </p:scale>
        <p:origin x="840" y="72"/>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134"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86AC14-F508-4E81-A0FE-1F7CB5A86DB5}" type="datetimeFigureOut">
              <a:rPr lang="en-US" smtClean="0"/>
              <a:pPr/>
              <a:t>7/12/2023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72B3F0-AA59-411E-94EB-68C9AC9EE911}" type="slidenum">
              <a:rPr lang="en-US" smtClean="0"/>
              <a:pPr/>
              <a:t>‹#›</a:t>
            </a:fld>
            <a:endParaRPr lang="en-US"/>
          </a:p>
        </p:txBody>
      </p:sp>
    </p:spTree>
    <p:extLst>
      <p:ext uri="{BB962C8B-B14F-4D97-AF65-F5344CB8AC3E}">
        <p14:creationId xmlns:p14="http://schemas.microsoft.com/office/powerpoint/2010/main" val="919945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D1808-3237-420F-9288-92136F088D42}" type="datetimeFigureOut">
              <a:rPr lang="en-US" smtClean="0"/>
              <a:pPr/>
              <a:t>7/12/2023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3894-EBE2-4C07-955F-DC7F5B2DCF61}" type="slidenum">
              <a:rPr lang="en-US" smtClean="0"/>
              <a:pPr/>
              <a:t>‹#›</a:t>
            </a:fld>
            <a:endParaRPr lang="en-US"/>
          </a:p>
        </p:txBody>
      </p:sp>
    </p:spTree>
    <p:extLst>
      <p:ext uri="{BB962C8B-B14F-4D97-AF65-F5344CB8AC3E}">
        <p14:creationId xmlns:p14="http://schemas.microsoft.com/office/powerpoint/2010/main" val="2592416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457200" y="6324600"/>
            <a:ext cx="3630609" cy="369332"/>
          </a:xfrm>
          <a:prstGeom prst="rect">
            <a:avLst/>
          </a:prstGeom>
          <a:noFill/>
        </p:spPr>
        <p:txBody>
          <a:bodyPr wrap="none" rtlCol="0">
            <a:spAutoFit/>
          </a:bodyPr>
          <a:lstStyle/>
          <a:p>
            <a:r>
              <a:rPr lang="en-US" dirty="0"/>
              <a:t>Criminal Law – Professor David Thaw</a:t>
            </a:r>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a:t>Part 6, Lecture</a:t>
            </a:r>
            <a:r>
              <a:rPr lang="en-US" baseline="0" dirty="0"/>
              <a:t> 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criminal.findlaw.com/criminal-procedure/the-insanity-defense-among-the-state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Law</a:t>
            </a:r>
          </a:p>
        </p:txBody>
      </p:sp>
      <p:sp>
        <p:nvSpPr>
          <p:cNvPr id="3" name="Subtitle 2"/>
          <p:cNvSpPr>
            <a:spLocks noGrp="1"/>
          </p:cNvSpPr>
          <p:nvPr>
            <p:ph type="subTitle" idx="1"/>
          </p:nvPr>
        </p:nvSpPr>
        <p:spPr>
          <a:xfrm>
            <a:off x="1219200" y="3886200"/>
            <a:ext cx="6553200" cy="1905000"/>
          </a:xfrm>
        </p:spPr>
        <p:txBody>
          <a:bodyPr>
            <a:normAutofit/>
          </a:bodyPr>
          <a:lstStyle/>
          <a:p>
            <a:r>
              <a:rPr lang="en-US" dirty="0"/>
              <a:t>Part 6:  General Defenses to Crimes</a:t>
            </a:r>
          </a:p>
          <a:p>
            <a:r>
              <a:rPr lang="en-US" dirty="0"/>
              <a:t>Lecture 3:  Excuse</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Intoxication</a:t>
            </a:r>
          </a:p>
        </p:txBody>
      </p:sp>
      <p:sp>
        <p:nvSpPr>
          <p:cNvPr id="3" name="Content Placeholder 2"/>
          <p:cNvSpPr>
            <a:spLocks noGrp="1"/>
          </p:cNvSpPr>
          <p:nvPr>
            <p:ph idx="1"/>
          </p:nvPr>
        </p:nvSpPr>
        <p:spPr/>
        <p:txBody>
          <a:bodyPr>
            <a:normAutofit fontScale="92500"/>
          </a:bodyPr>
          <a:lstStyle/>
          <a:p>
            <a:r>
              <a:rPr lang="en-US" dirty="0"/>
              <a:t>Excuses criminal liability due to temporary agent (e.g., alcohol) incapacitating Δ’s free choice</a:t>
            </a:r>
          </a:p>
          <a:p>
            <a:r>
              <a:rPr lang="en-US" dirty="0"/>
              <a:t>Two categories</a:t>
            </a:r>
          </a:p>
          <a:p>
            <a:pPr lvl="1"/>
            <a:r>
              <a:rPr lang="en-US" dirty="0"/>
              <a:t>(1) voluntary intoxication – Δ took some action which led to his/her intoxication, and then once intoxicated, committed a crime</a:t>
            </a:r>
          </a:p>
          <a:p>
            <a:pPr lvl="1"/>
            <a:r>
              <a:rPr lang="en-US" dirty="0"/>
              <a:t>(2) involuntary intoxication – Δ became intoxicated against his/her will or without his/her knowledge, and then once intoxicated, committed a crime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Intoxication</a:t>
            </a:r>
          </a:p>
        </p:txBody>
      </p:sp>
      <p:sp>
        <p:nvSpPr>
          <p:cNvPr id="3" name="Content Placeholder 2"/>
          <p:cNvSpPr>
            <a:spLocks noGrp="1"/>
          </p:cNvSpPr>
          <p:nvPr>
            <p:ph idx="1"/>
          </p:nvPr>
        </p:nvSpPr>
        <p:spPr>
          <a:xfrm>
            <a:off x="457200" y="1447800"/>
            <a:ext cx="8229600" cy="4876800"/>
          </a:xfrm>
        </p:spPr>
        <p:txBody>
          <a:bodyPr>
            <a:normAutofit lnSpcReduction="10000"/>
          </a:bodyPr>
          <a:lstStyle/>
          <a:p>
            <a:r>
              <a:rPr lang="en-US" dirty="0"/>
              <a:t>Voluntary Intoxication:</a:t>
            </a:r>
          </a:p>
          <a:p>
            <a:pPr lvl="1"/>
            <a:r>
              <a:rPr lang="en-US" dirty="0"/>
              <a:t>MPC § 2.08:</a:t>
            </a:r>
          </a:p>
          <a:p>
            <a:pPr lvl="2"/>
            <a:r>
              <a:rPr lang="en-US" dirty="0"/>
              <a:t>(1) Intoxication is not a defense unless </a:t>
            </a:r>
            <a:r>
              <a:rPr lang="en-US"/>
              <a:t>it negates </a:t>
            </a:r>
            <a:r>
              <a:rPr lang="en-US" dirty="0"/>
              <a:t>an element of the offense;</a:t>
            </a:r>
          </a:p>
          <a:p>
            <a:pPr lvl="2"/>
            <a:r>
              <a:rPr lang="en-US" dirty="0"/>
              <a:t>(2) when recklessness establishes an element of the offense, if the actor, due to self-induced intoxication, is unaware of a risk of which he would have been aware had he been sober, such unawareness is immaterial</a:t>
            </a:r>
          </a:p>
          <a:p>
            <a:pPr lvl="1"/>
            <a:r>
              <a:rPr lang="en-US" dirty="0"/>
              <a:t>CL:</a:t>
            </a:r>
          </a:p>
          <a:p>
            <a:pPr lvl="2"/>
            <a:r>
              <a:rPr lang="en-US" dirty="0"/>
              <a:t>Never a defense to crimes of general intent</a:t>
            </a:r>
          </a:p>
          <a:p>
            <a:pPr lvl="2"/>
            <a:r>
              <a:rPr lang="en-US" dirty="0"/>
              <a:t>can negate an element of specific intent for a specific intent crime (e.g. “intent to commit a felony within”)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Intoxication</a:t>
            </a:r>
          </a:p>
        </p:txBody>
      </p:sp>
      <p:sp>
        <p:nvSpPr>
          <p:cNvPr id="3" name="Content Placeholder 2"/>
          <p:cNvSpPr>
            <a:spLocks noGrp="1"/>
          </p:cNvSpPr>
          <p:nvPr>
            <p:ph idx="1"/>
          </p:nvPr>
        </p:nvSpPr>
        <p:spPr>
          <a:xfrm>
            <a:off x="457200" y="1371600"/>
            <a:ext cx="8229600" cy="4724400"/>
          </a:xfrm>
        </p:spPr>
        <p:txBody>
          <a:bodyPr>
            <a:normAutofit lnSpcReduction="10000"/>
          </a:bodyPr>
          <a:lstStyle/>
          <a:p>
            <a:r>
              <a:rPr lang="en-US" dirty="0"/>
              <a:t>Involuntary Intoxication:</a:t>
            </a:r>
          </a:p>
          <a:p>
            <a:pPr lvl="1"/>
            <a:r>
              <a:rPr lang="en-US" dirty="0"/>
              <a:t>MPC § 2.08(4):</a:t>
            </a:r>
          </a:p>
          <a:p>
            <a:pPr lvl="2"/>
            <a:r>
              <a:rPr lang="en-US" dirty="0"/>
              <a:t>Intoxication that (a) is not self-induced or (b) is pathological is an affirmative defense if by reason of such intoxication the actor at the time of his conduct lacks substantial capacity either to appreciate its criminality [wrongfulness] or to conform his conduct to the requirements of law.</a:t>
            </a:r>
          </a:p>
          <a:p>
            <a:pPr lvl="1"/>
            <a:r>
              <a:rPr lang="en-US" dirty="0"/>
              <a:t>CL:</a:t>
            </a:r>
          </a:p>
          <a:p>
            <a:pPr lvl="2"/>
            <a:r>
              <a:rPr lang="en-US" dirty="0"/>
              <a:t>Is a defense to a general intent crime because it negates </a:t>
            </a:r>
            <a:r>
              <a:rPr lang="en-US" i="1" dirty="0" err="1"/>
              <a:t>mens</a:t>
            </a:r>
            <a:r>
              <a:rPr lang="en-US" i="1" dirty="0"/>
              <a:t> </a:t>
            </a:r>
            <a:r>
              <a:rPr lang="en-US" i="1" dirty="0" err="1"/>
              <a:t>rea</a:t>
            </a:r>
            <a:r>
              <a:rPr lang="en-US" dirty="0"/>
              <a:t> (therefore also is a defense to specific intent crimes)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United States v. </a:t>
            </a:r>
            <a:r>
              <a:rPr lang="en-US" i="1" dirty="0" err="1"/>
              <a:t>Veach</a:t>
            </a:r>
            <a:r>
              <a:rPr lang="en-US" dirty="0"/>
              <a:t> (6th Cir. 2006)</a:t>
            </a:r>
            <a:endParaRPr lang="en-US" i="1" dirty="0"/>
          </a:p>
        </p:txBody>
      </p:sp>
      <p:sp>
        <p:nvSpPr>
          <p:cNvPr id="3" name="Content Placeholder 2"/>
          <p:cNvSpPr>
            <a:spLocks noGrp="1"/>
          </p:cNvSpPr>
          <p:nvPr>
            <p:ph idx="1"/>
          </p:nvPr>
        </p:nvSpPr>
        <p:spPr/>
        <p:txBody>
          <a:bodyPr>
            <a:normAutofit fontScale="92500"/>
          </a:bodyPr>
          <a:lstStyle/>
          <a:p>
            <a:r>
              <a:rPr lang="en-US" dirty="0"/>
              <a:t>Background:  Δ was convicted of resisting arrest, threatening, and interfering with the duties of federal law enforcement officers</a:t>
            </a:r>
          </a:p>
          <a:p>
            <a:pPr lvl="1"/>
            <a:r>
              <a:rPr lang="en-US" dirty="0"/>
              <a:t>Δ’s car was involved in an accident</a:t>
            </a:r>
          </a:p>
          <a:p>
            <a:pPr lvl="1"/>
            <a:r>
              <a:rPr lang="en-US" dirty="0"/>
              <a:t>Δ was intoxicated (voluntarily)</a:t>
            </a:r>
          </a:p>
          <a:p>
            <a:pPr lvl="1"/>
            <a:r>
              <a:rPr lang="en-US" dirty="0"/>
              <a:t>Δ appealed his conviction on the basis that his intoxication defense improperly was excluded at trial</a:t>
            </a:r>
          </a:p>
          <a:p>
            <a:r>
              <a:rPr lang="en-US" dirty="0"/>
              <a:t>Issue:  When is voluntary intoxication a defense?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United States v. </a:t>
            </a:r>
            <a:r>
              <a:rPr lang="en-US" i="1" dirty="0" err="1"/>
              <a:t>Veach</a:t>
            </a:r>
            <a:r>
              <a:rPr lang="en-US" dirty="0"/>
              <a:t> (6th Cir. 2006)</a:t>
            </a:r>
          </a:p>
        </p:txBody>
      </p:sp>
      <p:sp>
        <p:nvSpPr>
          <p:cNvPr id="3" name="Content Placeholder 2"/>
          <p:cNvSpPr>
            <a:spLocks noGrp="1"/>
          </p:cNvSpPr>
          <p:nvPr>
            <p:ph idx="1"/>
          </p:nvPr>
        </p:nvSpPr>
        <p:spPr>
          <a:xfrm>
            <a:off x="457200" y="1447800"/>
            <a:ext cx="8229600" cy="4800600"/>
          </a:xfrm>
        </p:spPr>
        <p:txBody>
          <a:bodyPr>
            <a:normAutofit fontScale="92500"/>
          </a:bodyPr>
          <a:lstStyle/>
          <a:p>
            <a:r>
              <a:rPr lang="en-US" dirty="0"/>
              <a:t>Holding:  voluntary intoxication is only a defense to specific-intent crimes</a:t>
            </a:r>
          </a:p>
          <a:p>
            <a:pPr lvl="1"/>
            <a:r>
              <a:rPr lang="en-US" dirty="0"/>
              <a:t>Note this follows CL rule</a:t>
            </a:r>
          </a:p>
          <a:p>
            <a:pPr lvl="1"/>
            <a:r>
              <a:rPr lang="en-US" dirty="0"/>
              <a:t>Court examines whether these were specific-intent crimes</a:t>
            </a:r>
          </a:p>
          <a:p>
            <a:pPr lvl="2"/>
            <a:r>
              <a:rPr lang="en-US" dirty="0"/>
              <a:t>Interference with the duties of a federal law enforcement officer only is general intent</a:t>
            </a:r>
          </a:p>
          <a:p>
            <a:pPr lvl="2"/>
            <a:r>
              <a:rPr lang="en-US" dirty="0"/>
              <a:t>Threatening a law enforcement officer “with intent to impede” contains that additional specific intent element</a:t>
            </a:r>
          </a:p>
          <a:p>
            <a:pPr lvl="1"/>
            <a:r>
              <a:rPr lang="en-US" dirty="0"/>
              <a:t>Court reversed the conviction and order retrial only as to the specific intent crime</a:t>
            </a:r>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Insanity</a:t>
            </a:r>
          </a:p>
        </p:txBody>
      </p:sp>
      <p:sp>
        <p:nvSpPr>
          <p:cNvPr id="3" name="Content Placeholder 2"/>
          <p:cNvSpPr>
            <a:spLocks noGrp="1"/>
          </p:cNvSpPr>
          <p:nvPr>
            <p:ph idx="1"/>
          </p:nvPr>
        </p:nvSpPr>
        <p:spPr>
          <a:xfrm>
            <a:off x="457200" y="1447800"/>
            <a:ext cx="8382000" cy="4800600"/>
          </a:xfrm>
        </p:spPr>
        <p:txBody>
          <a:bodyPr>
            <a:normAutofit lnSpcReduction="10000"/>
          </a:bodyPr>
          <a:lstStyle/>
          <a:p>
            <a:r>
              <a:rPr lang="en-US" dirty="0"/>
              <a:t>Two questions in insanity:</a:t>
            </a:r>
          </a:p>
          <a:p>
            <a:pPr lvl="1"/>
            <a:r>
              <a:rPr lang="en-US" dirty="0"/>
              <a:t>(1) competency to stand trial (does not preclude culpability if competency later established)</a:t>
            </a:r>
          </a:p>
          <a:p>
            <a:pPr lvl="2"/>
            <a:r>
              <a:rPr lang="en-US" dirty="0"/>
              <a:t>May be committed to a mental health facility until the earlier of:  (a) regaining competency; or (b) maximum duration of the sentence for the offense charged</a:t>
            </a:r>
          </a:p>
          <a:p>
            <a:pPr lvl="1"/>
            <a:r>
              <a:rPr lang="en-US" dirty="0"/>
              <a:t>(2) not guilty by reason of insanity – precludes criminal liability on the basis of “insanity”</a:t>
            </a:r>
          </a:p>
          <a:p>
            <a:pPr lvl="2"/>
            <a:r>
              <a:rPr lang="en-US" dirty="0"/>
              <a:t>Post-trial civil commitment available under various circumstances</a:t>
            </a:r>
          </a:p>
          <a:p>
            <a:r>
              <a:rPr lang="en-US" dirty="0"/>
              <a:t>Key question:  what does “insanity” mean?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Insanity</a:t>
            </a:r>
          </a:p>
        </p:txBody>
      </p:sp>
      <p:sp>
        <p:nvSpPr>
          <p:cNvPr id="3" name="Content Placeholder 2"/>
          <p:cNvSpPr>
            <a:spLocks noGrp="1"/>
          </p:cNvSpPr>
          <p:nvPr>
            <p:ph idx="1"/>
          </p:nvPr>
        </p:nvSpPr>
        <p:spPr/>
        <p:txBody>
          <a:bodyPr/>
          <a:lstStyle/>
          <a:p>
            <a:r>
              <a:rPr lang="en-US" dirty="0"/>
              <a:t>MPC § 4.01:</a:t>
            </a:r>
          </a:p>
          <a:p>
            <a:pPr lvl="1"/>
            <a:r>
              <a:rPr lang="en-US" dirty="0"/>
              <a:t>A person is not responsible for criminal conduct if at the time of such conduct as a result of mental disease or defect he lacks substantial capacity either to appreciate the criminality [wrongfulness] of his conduct or to conform his conduct to the requirements of law</a:t>
            </a:r>
          </a:p>
          <a:p>
            <a:endParaRPr lang="en-US" dirty="0"/>
          </a:p>
          <a:p>
            <a:pPr lv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Insanity</a:t>
            </a:r>
          </a:p>
        </p:txBody>
      </p:sp>
      <p:sp>
        <p:nvSpPr>
          <p:cNvPr id="3" name="Content Placeholder 2"/>
          <p:cNvSpPr>
            <a:spLocks noGrp="1"/>
          </p:cNvSpPr>
          <p:nvPr>
            <p:ph idx="1"/>
          </p:nvPr>
        </p:nvSpPr>
        <p:spPr>
          <a:xfrm>
            <a:off x="457200" y="1447800"/>
            <a:ext cx="8229600" cy="4800600"/>
          </a:xfrm>
        </p:spPr>
        <p:txBody>
          <a:bodyPr>
            <a:normAutofit fontScale="85000" lnSpcReduction="10000"/>
          </a:bodyPr>
          <a:lstStyle/>
          <a:p>
            <a:r>
              <a:rPr lang="en-US" dirty="0"/>
              <a:t>CL – multiple (different) tests used:</a:t>
            </a:r>
          </a:p>
          <a:p>
            <a:pPr lvl="1"/>
            <a:r>
              <a:rPr lang="en-US" u="sng" dirty="0" err="1"/>
              <a:t>McNaghten</a:t>
            </a:r>
            <a:r>
              <a:rPr lang="en-US" u="sng" dirty="0"/>
              <a:t> Rule</a:t>
            </a:r>
            <a:r>
              <a:rPr lang="en-US" dirty="0"/>
              <a:t>:  </a:t>
            </a:r>
          </a:p>
          <a:p>
            <a:pPr lvl="2"/>
            <a:r>
              <a:rPr lang="en-US" dirty="0"/>
              <a:t>Δ did not know nature and quality of the act at time they acted; </a:t>
            </a:r>
            <a:r>
              <a:rPr lang="en-US" u="sng" dirty="0"/>
              <a:t>or</a:t>
            </a:r>
          </a:p>
          <a:p>
            <a:pPr lvl="2"/>
            <a:r>
              <a:rPr lang="en-US" dirty="0"/>
              <a:t>Δ did not know they were doing something wrong</a:t>
            </a:r>
          </a:p>
          <a:p>
            <a:pPr lvl="1"/>
            <a:r>
              <a:rPr lang="en-US" u="sng" dirty="0"/>
              <a:t>Irresistible Impulse test</a:t>
            </a:r>
            <a:r>
              <a:rPr lang="en-US" dirty="0"/>
              <a:t>: Δ was unable to control themself (volition, not cognition)</a:t>
            </a:r>
          </a:p>
          <a:p>
            <a:pPr lvl="1"/>
            <a:r>
              <a:rPr lang="en-US" dirty="0"/>
              <a:t>Product/</a:t>
            </a:r>
            <a:r>
              <a:rPr lang="en-US" i="1" dirty="0"/>
              <a:t>Durham</a:t>
            </a:r>
            <a:r>
              <a:rPr lang="en-US" dirty="0"/>
              <a:t> Test: Δ is not guilty if criminal conduct if the conduct is the product of a mental illness</a:t>
            </a:r>
          </a:p>
          <a:p>
            <a:r>
              <a:rPr lang="en-US" dirty="0"/>
              <a:t>Info on all 50 States’ Insanity tests can be found at: </a:t>
            </a:r>
            <a:r>
              <a:rPr lang="en-US" dirty="0">
                <a:hlinkClick r:id="rId2"/>
              </a:rPr>
              <a:t>http://criminal.findlaw.com/criminal-procedure/the-insanity-defense-among-the-states.html</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Diminished Capacity</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dirty="0"/>
              <a:t>Lesser degree of mental incapacity which provides a more limited defense</a:t>
            </a:r>
          </a:p>
          <a:p>
            <a:r>
              <a:rPr lang="en-US" dirty="0"/>
              <a:t>MPC:  </a:t>
            </a:r>
            <a:r>
              <a:rPr lang="en-US" i="1" dirty="0"/>
              <a:t>(uses the same test as for insanity)</a:t>
            </a:r>
            <a:endParaRPr lang="en-US" dirty="0"/>
          </a:p>
          <a:p>
            <a:r>
              <a:rPr lang="en-US" dirty="0"/>
              <a:t>CL:</a:t>
            </a:r>
          </a:p>
          <a:p>
            <a:pPr lvl="1"/>
            <a:r>
              <a:rPr lang="en-US" u="sng" dirty="0"/>
              <a:t>If used as a defense to </a:t>
            </a:r>
            <a:r>
              <a:rPr lang="en-US" i="1" u="sng" dirty="0" err="1"/>
              <a:t>mens</a:t>
            </a:r>
            <a:r>
              <a:rPr lang="en-US" i="1" u="sng" dirty="0"/>
              <a:t> rea</a:t>
            </a:r>
            <a:r>
              <a:rPr lang="en-US" dirty="0"/>
              <a:t>:  If defendant, because of mental condition, lacks specific intent to commit a specific intent crime, they may be acquitted</a:t>
            </a:r>
          </a:p>
          <a:p>
            <a:pPr lvl="1"/>
            <a:r>
              <a:rPr lang="en-US" u="sng" dirty="0"/>
              <a:t>Partial responsibility, partial defense</a:t>
            </a:r>
            <a:r>
              <a:rPr lang="en-US" dirty="0"/>
              <a:t>:  mitigates murder to manslaughter ground that person claiming defense is mentally ill, or has a low IQ, making them less culpable than a person who does not have that condition</a:t>
            </a:r>
          </a:p>
          <a:p>
            <a:pPr lvl="2"/>
            <a:r>
              <a:rPr lang="en-US" dirty="0"/>
              <a:t>Lesser sentence is in proportion to Δ’s mental capacity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Johnson</a:t>
            </a:r>
            <a:r>
              <a:rPr lang="en-US" dirty="0"/>
              <a:t> (R.I. 1979)</a:t>
            </a:r>
            <a:endParaRPr lang="en-US" i="1" dirty="0"/>
          </a:p>
        </p:txBody>
      </p:sp>
      <p:sp>
        <p:nvSpPr>
          <p:cNvPr id="3" name="Content Placeholder 2"/>
          <p:cNvSpPr>
            <a:spLocks noGrp="1"/>
          </p:cNvSpPr>
          <p:nvPr>
            <p:ph idx="1"/>
          </p:nvPr>
        </p:nvSpPr>
        <p:spPr>
          <a:xfrm>
            <a:off x="457200" y="1600200"/>
            <a:ext cx="8229600" cy="4648200"/>
          </a:xfrm>
        </p:spPr>
        <p:txBody>
          <a:bodyPr>
            <a:normAutofit fontScale="85000" lnSpcReduction="10000"/>
          </a:bodyPr>
          <a:lstStyle/>
          <a:p>
            <a:r>
              <a:rPr lang="en-US" dirty="0"/>
              <a:t>This case illustrates the R.I. Supreme Court decision to abandon the CL’s </a:t>
            </a:r>
            <a:r>
              <a:rPr lang="en-US" i="1" dirty="0" err="1"/>
              <a:t>M’Naughten</a:t>
            </a:r>
            <a:r>
              <a:rPr lang="en-US" dirty="0"/>
              <a:t> test in favor of a new standard</a:t>
            </a:r>
          </a:p>
          <a:p>
            <a:r>
              <a:rPr lang="en-US" dirty="0"/>
              <a:t>Suggests four factors necessary for assessing criminal liability and insanity:</a:t>
            </a:r>
          </a:p>
          <a:p>
            <a:pPr lvl="1"/>
            <a:r>
              <a:rPr lang="en-US" dirty="0"/>
              <a:t>(1) accurate reflection of substantive law and community values while accommodating scientific knowledge</a:t>
            </a:r>
          </a:p>
          <a:p>
            <a:pPr lvl="1"/>
            <a:r>
              <a:rPr lang="en-US" dirty="0"/>
              <a:t>(2) language of test must allow full presentation of available scientific and medical evidence</a:t>
            </a:r>
          </a:p>
          <a:p>
            <a:pPr lvl="1"/>
            <a:r>
              <a:rPr lang="en-US" dirty="0"/>
              <a:t>(3) language of test must be comprehensible to (lay) jury, to lawyers/judges, and to scientific/medical experts</a:t>
            </a:r>
          </a:p>
          <a:p>
            <a:pPr lvl="1"/>
            <a:r>
              <a:rPr lang="en-US" dirty="0"/>
              <a:t>(4) preserve final decision to the </a:t>
            </a:r>
            <a:r>
              <a:rPr lang="en-US" dirty="0" err="1"/>
              <a:t>trier</a:t>
            </a:r>
            <a:r>
              <a:rPr lang="en-US" dirty="0"/>
              <a:t>-of-fact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Excuses</a:t>
            </a:r>
          </a:p>
        </p:txBody>
      </p:sp>
      <p:sp>
        <p:nvSpPr>
          <p:cNvPr id="3" name="Content Placeholder 2"/>
          <p:cNvSpPr>
            <a:spLocks noGrp="1"/>
          </p:cNvSpPr>
          <p:nvPr>
            <p:ph idx="1"/>
          </p:nvPr>
        </p:nvSpPr>
        <p:spPr/>
        <p:txBody>
          <a:bodyPr>
            <a:normAutofit fontScale="85000" lnSpcReduction="20000"/>
          </a:bodyPr>
          <a:lstStyle/>
          <a:p>
            <a:r>
              <a:rPr lang="en-US" dirty="0"/>
              <a:t>Excuse is different from justification – excuse </a:t>
            </a:r>
            <a:r>
              <a:rPr lang="en-US" i="1" dirty="0"/>
              <a:t>does not </a:t>
            </a:r>
            <a:r>
              <a:rPr lang="en-US" dirty="0"/>
              <a:t>imply some exception to the (criminal) prohibition</a:t>
            </a:r>
          </a:p>
          <a:p>
            <a:pPr lvl="1"/>
            <a:r>
              <a:rPr lang="en-US" dirty="0"/>
              <a:t>Rather, excuse relieves an otherwise-guilty person of criminal liability because of some factor which makes moral culpability inappropriate</a:t>
            </a:r>
          </a:p>
          <a:p>
            <a:r>
              <a:rPr lang="en-US" dirty="0"/>
              <a:t>No single unifying theory in this regard, but a few notable examples:</a:t>
            </a:r>
          </a:p>
          <a:p>
            <a:pPr lvl="1"/>
            <a:r>
              <a:rPr lang="en-US" dirty="0"/>
              <a:t>Freedom of individuals to know “lawful behavior” is within their control (Causation Theory)</a:t>
            </a:r>
          </a:p>
          <a:p>
            <a:pPr lvl="1"/>
            <a:r>
              <a:rPr lang="en-US" dirty="0"/>
              <a:t>“moral condemnation” confined to those deserving of it (related to Free Choice Theory)</a:t>
            </a:r>
          </a:p>
          <a:p>
            <a:pPr lvl="1"/>
            <a:r>
              <a:rPr lang="en-US" dirty="0"/>
              <a:t>Free Choice Theory – criminal liability inappropriate if a person </a:t>
            </a:r>
            <a:r>
              <a:rPr lang="en-US" i="1" dirty="0"/>
              <a:t>lacks the capacity</a:t>
            </a:r>
            <a:r>
              <a:rPr lang="en-US" dirty="0"/>
              <a:t> to become a (free) “moral agent”</a:t>
            </a:r>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Johnson</a:t>
            </a:r>
            <a:r>
              <a:rPr lang="en-US" dirty="0"/>
              <a:t> (R.I. 1979)</a:t>
            </a:r>
          </a:p>
        </p:txBody>
      </p:sp>
      <p:sp>
        <p:nvSpPr>
          <p:cNvPr id="3" name="Content Placeholder 2"/>
          <p:cNvSpPr>
            <a:spLocks noGrp="1"/>
          </p:cNvSpPr>
          <p:nvPr>
            <p:ph idx="1"/>
          </p:nvPr>
        </p:nvSpPr>
        <p:spPr/>
        <p:txBody>
          <a:bodyPr>
            <a:normAutofit lnSpcReduction="10000"/>
          </a:bodyPr>
          <a:lstStyle/>
          <a:p>
            <a:pPr marL="342900" lvl="1" indent="-342900">
              <a:buFont typeface="Arial" pitchFamily="34" charset="0"/>
              <a:buChar char="•"/>
            </a:pPr>
            <a:r>
              <a:rPr lang="en-US" dirty="0"/>
              <a:t>In the course of reaching this decision, the court examines the benefits and detriments of several of the various criminal insanity “tests”</a:t>
            </a:r>
          </a:p>
          <a:p>
            <a:r>
              <a:rPr lang="en-US" dirty="0"/>
              <a:t>Criticisms of the </a:t>
            </a:r>
            <a:r>
              <a:rPr lang="en-US" i="1" dirty="0" err="1"/>
              <a:t>M’Naughten</a:t>
            </a:r>
            <a:r>
              <a:rPr lang="en-US" dirty="0"/>
              <a:t> test:</a:t>
            </a:r>
          </a:p>
          <a:p>
            <a:pPr lvl="1"/>
            <a:r>
              <a:rPr lang="en-US" dirty="0"/>
              <a:t>Emphasis on right/wrong abstracts a single element of personality as the sole symptom of a (usually much more complex) mental illness</a:t>
            </a:r>
          </a:p>
          <a:p>
            <a:pPr lvl="1"/>
            <a:r>
              <a:rPr lang="en-US" dirty="0"/>
              <a:t>Refuses to recognize emotional or volitional impairments</a:t>
            </a:r>
          </a:p>
          <a:p>
            <a:pPr lvl="1"/>
            <a:r>
              <a:rPr lang="en-US" dirty="0"/>
              <a:t>All-or-nothing approach</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Johnson</a:t>
            </a:r>
            <a:r>
              <a:rPr lang="en-US" dirty="0"/>
              <a:t> (R.I. 1979)</a:t>
            </a:r>
          </a:p>
        </p:txBody>
      </p:sp>
      <p:sp>
        <p:nvSpPr>
          <p:cNvPr id="3" name="Content Placeholder 2"/>
          <p:cNvSpPr>
            <a:spLocks noGrp="1"/>
          </p:cNvSpPr>
          <p:nvPr>
            <p:ph idx="1"/>
          </p:nvPr>
        </p:nvSpPr>
        <p:spPr/>
        <p:txBody>
          <a:bodyPr>
            <a:normAutofit lnSpcReduction="10000"/>
          </a:bodyPr>
          <a:lstStyle/>
          <a:p>
            <a:r>
              <a:rPr lang="en-US" dirty="0"/>
              <a:t>Criticisms of the Irresistible Impulse test:</a:t>
            </a:r>
          </a:p>
          <a:p>
            <a:pPr lvl="1"/>
            <a:r>
              <a:rPr lang="en-US" dirty="0"/>
              <a:t>Considers only the concept of “complete destruction of the governing power of the mind”</a:t>
            </a:r>
          </a:p>
          <a:p>
            <a:pPr lvl="1"/>
            <a:r>
              <a:rPr lang="en-US" dirty="0"/>
              <a:t>Perpetuates misleading notion that impulsive crime must necessarily also be perpetrated in a sudden or explosive “fit” of behavior</a:t>
            </a:r>
          </a:p>
          <a:p>
            <a:pPr lvl="2"/>
            <a:r>
              <a:rPr lang="en-US" dirty="0"/>
              <a:t>Thus excludes “far more numerous instances of crimes committed after excessive brooding and melancholy by one who is unable to resist sustained psychic compulsion or to make any real attempt to control his conduct.”  (CB 601-602)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State v. Johnson</a:t>
            </a:r>
            <a:r>
              <a:rPr lang="en-US" dirty="0"/>
              <a:t> (R.I. 1979)</a:t>
            </a:r>
          </a:p>
        </p:txBody>
      </p:sp>
      <p:sp>
        <p:nvSpPr>
          <p:cNvPr id="3" name="Content Placeholder 2"/>
          <p:cNvSpPr>
            <a:spLocks noGrp="1"/>
          </p:cNvSpPr>
          <p:nvPr>
            <p:ph idx="1"/>
          </p:nvPr>
        </p:nvSpPr>
        <p:spPr/>
        <p:txBody>
          <a:bodyPr>
            <a:normAutofit fontScale="85000" lnSpcReduction="20000"/>
          </a:bodyPr>
          <a:lstStyle/>
          <a:p>
            <a:r>
              <a:rPr lang="en-US" dirty="0"/>
              <a:t>Criticisms of the Product Test:</a:t>
            </a:r>
          </a:p>
          <a:p>
            <a:pPr lvl="1"/>
            <a:r>
              <a:rPr lang="en-US" dirty="0"/>
              <a:t>“The elusive, undefined concept of productivity * * * gave the jury inadequate guidance” (CB 602)</a:t>
            </a:r>
          </a:p>
          <a:p>
            <a:pPr lvl="1"/>
            <a:r>
              <a:rPr lang="en-US" dirty="0"/>
              <a:t>Tends to result in expert witnesses usurping (replacing) the jury’s fact-finding function</a:t>
            </a:r>
          </a:p>
          <a:p>
            <a:r>
              <a:rPr lang="en-US" dirty="0"/>
              <a:t>Benefits of the MPC test:</a:t>
            </a:r>
          </a:p>
          <a:p>
            <a:pPr lvl="1"/>
            <a:r>
              <a:rPr lang="en-US" dirty="0"/>
              <a:t>Acknowledges volitional as well as cognitive impairments</a:t>
            </a:r>
          </a:p>
          <a:p>
            <a:pPr lvl="1"/>
            <a:r>
              <a:rPr lang="en-US" dirty="0"/>
              <a:t>Employs vocabulary which permits reasonable dialogue between the (lay) jury, judges/lawyers, and medical experts</a:t>
            </a:r>
          </a:p>
          <a:p>
            <a:r>
              <a:rPr lang="en-US" dirty="0"/>
              <a:t>MPC criticism:  in practice, it provides no useful functional guidance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Excuses</a:t>
            </a:r>
          </a:p>
        </p:txBody>
      </p:sp>
      <p:sp>
        <p:nvSpPr>
          <p:cNvPr id="3" name="Content Placeholder 2"/>
          <p:cNvSpPr>
            <a:spLocks noGrp="1"/>
          </p:cNvSpPr>
          <p:nvPr>
            <p:ph idx="1"/>
          </p:nvPr>
        </p:nvSpPr>
        <p:spPr>
          <a:xfrm>
            <a:off x="457200" y="1600200"/>
            <a:ext cx="8382000" cy="4648200"/>
          </a:xfrm>
        </p:spPr>
        <p:txBody>
          <a:bodyPr>
            <a:normAutofit fontScale="92500"/>
          </a:bodyPr>
          <a:lstStyle/>
          <a:p>
            <a:r>
              <a:rPr lang="en-US" dirty="0"/>
              <a:t>We examine three primary categories of excuses</a:t>
            </a:r>
          </a:p>
          <a:p>
            <a:pPr lvl="1"/>
            <a:r>
              <a:rPr lang="en-US" dirty="0"/>
              <a:t>(1) duress – Δ lacked free choice because some external force compelled them to the prohibited action</a:t>
            </a:r>
          </a:p>
          <a:p>
            <a:pPr lvl="1"/>
            <a:r>
              <a:rPr lang="en-US" dirty="0"/>
              <a:t>(2) intoxication – Δ lacked free choice because some (temporary) agent rendered them incapable of free choice</a:t>
            </a:r>
          </a:p>
          <a:p>
            <a:pPr lvl="2"/>
            <a:r>
              <a:rPr lang="en-US" dirty="0"/>
              <a:t>Usually must be involuntary</a:t>
            </a:r>
          </a:p>
          <a:p>
            <a:pPr lvl="1"/>
            <a:r>
              <a:rPr lang="en-US" dirty="0"/>
              <a:t>(3) insanity – Δ, at least at the time of the crime, lacked the mental capacity to engage in free choice</a:t>
            </a:r>
          </a:p>
          <a:p>
            <a:pPr lvl="2"/>
            <a:r>
              <a:rPr lang="en-US" dirty="0"/>
              <a:t>Usually as a function of psychological impairment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Duress</a:t>
            </a:r>
          </a:p>
        </p:txBody>
      </p:sp>
      <p:sp>
        <p:nvSpPr>
          <p:cNvPr id="3" name="Content Placeholder 2"/>
          <p:cNvSpPr>
            <a:spLocks noGrp="1"/>
          </p:cNvSpPr>
          <p:nvPr>
            <p:ph idx="1"/>
          </p:nvPr>
        </p:nvSpPr>
        <p:spPr/>
        <p:txBody>
          <a:bodyPr>
            <a:normAutofit fontScale="85000" lnSpcReduction="20000"/>
          </a:bodyPr>
          <a:lstStyle/>
          <a:p>
            <a:r>
              <a:rPr lang="en-US" dirty="0"/>
              <a:t>Distinct from necessity in that duress focuses solely on the stress on the individual (Δ) and not the “lesser of two evils”</a:t>
            </a:r>
          </a:p>
          <a:p>
            <a:r>
              <a:rPr lang="en-US" dirty="0"/>
              <a:t>MPC § 2.09:  It is an affirmative defense if Δ was coerced to do so by the use of, or a threat to use, unlawful force against his person or the person of another, that a person of reasonable firmness in his situation would have been unable to resist</a:t>
            </a:r>
          </a:p>
          <a:p>
            <a:pPr lvl="1"/>
            <a:r>
              <a:rPr lang="en-US" dirty="0"/>
              <a:t>Exception:  if Δ recklessly placed themself in a situation where it was probable they would have been subjected to duress</a:t>
            </a:r>
          </a:p>
          <a:p>
            <a:pPr lvl="1"/>
            <a:r>
              <a:rPr lang="en-US" i="1" dirty="0"/>
              <a:t>Can</a:t>
            </a:r>
            <a:r>
              <a:rPr lang="en-US" dirty="0"/>
              <a:t> be a defense to murder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Duress</a:t>
            </a:r>
          </a:p>
        </p:txBody>
      </p:sp>
      <p:sp>
        <p:nvSpPr>
          <p:cNvPr id="3" name="Content Placeholder 2"/>
          <p:cNvSpPr>
            <a:spLocks noGrp="1"/>
          </p:cNvSpPr>
          <p:nvPr>
            <p:ph idx="1"/>
          </p:nvPr>
        </p:nvSpPr>
        <p:spPr/>
        <p:txBody>
          <a:bodyPr>
            <a:normAutofit lnSpcReduction="10000"/>
          </a:bodyPr>
          <a:lstStyle/>
          <a:p>
            <a:r>
              <a:rPr lang="en-US" dirty="0"/>
              <a:t>CL:  four required elements:</a:t>
            </a:r>
          </a:p>
          <a:p>
            <a:pPr lvl="1"/>
            <a:r>
              <a:rPr lang="en-US" dirty="0"/>
              <a:t>(1) The threat must be of serious bodily harm or death;</a:t>
            </a:r>
          </a:p>
          <a:p>
            <a:pPr lvl="1"/>
            <a:r>
              <a:rPr lang="en-US" dirty="0"/>
              <a:t>(2) The threatened harm must be greater than the harm caused by the crime;</a:t>
            </a:r>
          </a:p>
          <a:p>
            <a:pPr lvl="1"/>
            <a:r>
              <a:rPr lang="en-US" dirty="0"/>
              <a:t>(3) The threat must be immediate and inescapable;</a:t>
            </a:r>
          </a:p>
          <a:p>
            <a:pPr lvl="1"/>
            <a:r>
              <a:rPr lang="en-US" dirty="0"/>
              <a:t>(4) The defendant must have become involved in the situation through no fault of their own</a:t>
            </a:r>
          </a:p>
          <a:p>
            <a:r>
              <a:rPr lang="en-US" i="1" dirty="0"/>
              <a:t>Never</a:t>
            </a:r>
            <a:r>
              <a:rPr lang="en-US" dirty="0"/>
              <a:t> a defense to homicide under the CL</a:t>
            </a:r>
            <a:endParaRPr lang="en-US"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a:t>United States v. </a:t>
            </a:r>
            <a:r>
              <a:rPr lang="en-US" sz="3200" i="1" dirty="0" err="1"/>
              <a:t>Contento-Pachon</a:t>
            </a:r>
            <a:r>
              <a:rPr lang="en-US" sz="3200" dirty="0"/>
              <a:t> (9th Cir. 1984)</a:t>
            </a:r>
            <a:endParaRPr lang="en-US" sz="3200" i="1" dirty="0"/>
          </a:p>
        </p:txBody>
      </p:sp>
      <p:sp>
        <p:nvSpPr>
          <p:cNvPr id="3" name="Content Placeholder 2"/>
          <p:cNvSpPr>
            <a:spLocks noGrp="1"/>
          </p:cNvSpPr>
          <p:nvPr>
            <p:ph idx="1"/>
          </p:nvPr>
        </p:nvSpPr>
        <p:spPr/>
        <p:txBody>
          <a:bodyPr>
            <a:normAutofit lnSpcReduction="10000"/>
          </a:bodyPr>
          <a:lstStyle/>
          <a:p>
            <a:r>
              <a:rPr lang="en-US" dirty="0"/>
              <a:t>Background:  Δ was convicted of possession with intent to distribute for smuggling drugs, and appealed on the basis of duress and necessity</a:t>
            </a:r>
          </a:p>
          <a:p>
            <a:pPr lvl="1"/>
            <a:r>
              <a:rPr lang="en-US" dirty="0"/>
              <a:t>Δ was offered a “job in the U.S.” by a member of a South American drug cartel</a:t>
            </a:r>
          </a:p>
          <a:p>
            <a:pPr lvl="1"/>
            <a:r>
              <a:rPr lang="en-US" dirty="0"/>
              <a:t>The “job” turned out to be smuggling drugs into the U.S.</a:t>
            </a:r>
          </a:p>
          <a:p>
            <a:pPr lvl="1"/>
            <a:r>
              <a:rPr lang="en-US" dirty="0"/>
              <a:t>When Δ attempted to decline the job, the cartel (credibly) threatened to harm Δ’s family</a:t>
            </a:r>
          </a:p>
          <a:p>
            <a:pPr lvl="1"/>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i="1" dirty="0"/>
              <a:t>United States v. </a:t>
            </a:r>
            <a:r>
              <a:rPr lang="en-US" sz="3200" i="1" dirty="0" err="1"/>
              <a:t>Contento-Pachon</a:t>
            </a:r>
            <a:r>
              <a:rPr lang="en-US" sz="3200" dirty="0"/>
              <a:t> (9th Cir. 1984)</a:t>
            </a:r>
          </a:p>
        </p:txBody>
      </p:sp>
      <p:sp>
        <p:nvSpPr>
          <p:cNvPr id="3" name="Content Placeholder 2"/>
          <p:cNvSpPr>
            <a:spLocks noGrp="1"/>
          </p:cNvSpPr>
          <p:nvPr>
            <p:ph idx="1"/>
          </p:nvPr>
        </p:nvSpPr>
        <p:spPr>
          <a:xfrm>
            <a:off x="457200" y="1219200"/>
            <a:ext cx="8229600" cy="5105400"/>
          </a:xfrm>
        </p:spPr>
        <p:txBody>
          <a:bodyPr>
            <a:normAutofit fontScale="92500" lnSpcReduction="20000"/>
          </a:bodyPr>
          <a:lstStyle/>
          <a:p>
            <a:r>
              <a:rPr lang="en-US" dirty="0"/>
              <a:t>Issue:  Were the facts of Δ’s case adequate to establish the duress defense so as to permit charging the jury with that defense?</a:t>
            </a:r>
          </a:p>
          <a:p>
            <a:r>
              <a:rPr lang="en-US" dirty="0"/>
              <a:t>Holding:  Yes, the facts were adequate to allow a </a:t>
            </a:r>
            <a:r>
              <a:rPr lang="en-US" dirty="0" err="1"/>
              <a:t>trier</a:t>
            </a:r>
            <a:r>
              <a:rPr lang="en-US" dirty="0"/>
              <a:t>-of-fact to conclude duress excused criminal liability</a:t>
            </a:r>
          </a:p>
          <a:p>
            <a:pPr lvl="1"/>
            <a:r>
              <a:rPr lang="en-US" dirty="0"/>
              <a:t>Focused on three factors:  (1) immediacy; (2) well-grounded belief; (3) inescapability</a:t>
            </a:r>
          </a:p>
          <a:p>
            <a:pPr lvl="2"/>
            <a:r>
              <a:rPr lang="en-US" dirty="0"/>
              <a:t>Note – these similar to CL factors, except CL factor (4)</a:t>
            </a:r>
          </a:p>
          <a:p>
            <a:pPr lvl="1"/>
            <a:r>
              <a:rPr lang="en-US" dirty="0"/>
              <a:t>Court concluded that the threats to Δ and his family were immediate, credible, and a </a:t>
            </a:r>
            <a:r>
              <a:rPr lang="en-US" dirty="0" err="1"/>
              <a:t>trier</a:t>
            </a:r>
            <a:r>
              <a:rPr lang="en-US" dirty="0"/>
              <a:t>-of-fact could conclude inescapable because of Δ’s legitimate belief regarding the corruption of South American law enforcement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People v. Anderson</a:t>
            </a:r>
            <a:r>
              <a:rPr lang="en-US" dirty="0"/>
              <a:t> (Cal. 2002)</a:t>
            </a:r>
            <a:endParaRPr lang="en-US" i="1" dirty="0"/>
          </a:p>
        </p:txBody>
      </p:sp>
      <p:sp>
        <p:nvSpPr>
          <p:cNvPr id="3" name="Content Placeholder 2"/>
          <p:cNvSpPr>
            <a:spLocks noGrp="1"/>
          </p:cNvSpPr>
          <p:nvPr>
            <p:ph idx="1"/>
          </p:nvPr>
        </p:nvSpPr>
        <p:spPr/>
        <p:txBody>
          <a:bodyPr>
            <a:normAutofit fontScale="92500"/>
          </a:bodyPr>
          <a:lstStyle/>
          <a:p>
            <a:r>
              <a:rPr lang="en-US" dirty="0"/>
              <a:t>Background:  Δ convicted of first-degree murder and kidnapping, appealed on basis of duress</a:t>
            </a:r>
          </a:p>
          <a:p>
            <a:pPr lvl="1"/>
            <a:r>
              <a:rPr lang="en-US" dirty="0"/>
              <a:t>Δ (and others) suspected victim of abusing children</a:t>
            </a:r>
          </a:p>
          <a:p>
            <a:pPr lvl="1"/>
            <a:r>
              <a:rPr lang="en-US" dirty="0"/>
              <a:t>Δ claimed he was threatened with serious bodily harm if he did not kill the victim</a:t>
            </a:r>
          </a:p>
          <a:p>
            <a:pPr lvl="1"/>
            <a:r>
              <a:rPr lang="en-US" dirty="0"/>
              <a:t>Δ claimed that, although duress was not traditionally a defense to homicide under the CL, the legislature modified that by statute</a:t>
            </a:r>
          </a:p>
          <a:p>
            <a:r>
              <a:rPr lang="en-US" dirty="0"/>
              <a:t>Issue:  can duress be a defense to murder?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i="1" dirty="0"/>
              <a:t>People v. Anderson</a:t>
            </a:r>
            <a:r>
              <a:rPr lang="en-US" dirty="0"/>
              <a:t> (Cal. 2002)</a:t>
            </a:r>
          </a:p>
        </p:txBody>
      </p:sp>
      <p:sp>
        <p:nvSpPr>
          <p:cNvPr id="3" name="Content Placeholder 2"/>
          <p:cNvSpPr>
            <a:spLocks noGrp="1"/>
          </p:cNvSpPr>
          <p:nvPr>
            <p:ph idx="1"/>
          </p:nvPr>
        </p:nvSpPr>
        <p:spPr>
          <a:xfrm>
            <a:off x="304800" y="1219200"/>
            <a:ext cx="8610600" cy="5105400"/>
          </a:xfrm>
        </p:spPr>
        <p:txBody>
          <a:bodyPr>
            <a:normAutofit fontScale="85000" lnSpcReduction="20000"/>
          </a:bodyPr>
          <a:lstStyle/>
          <a:p>
            <a:r>
              <a:rPr lang="en-US" dirty="0"/>
              <a:t>Holding:  no, duress is not a defense to murder, and the legislature did not modify that in drafting its duress statute</a:t>
            </a:r>
          </a:p>
          <a:p>
            <a:pPr lvl="1"/>
            <a:r>
              <a:rPr lang="en-US" dirty="0"/>
              <a:t>Court focuses on the fact that the choice to “kill-or-be-killed” is not a choice a person gets to make</a:t>
            </a:r>
          </a:p>
          <a:p>
            <a:pPr lvl="1"/>
            <a:r>
              <a:rPr lang="en-US" dirty="0"/>
              <a:t>Furthermore, there is no reasonable </a:t>
            </a:r>
            <a:r>
              <a:rPr lang="en-US" i="1" dirty="0"/>
              <a:t>certainty</a:t>
            </a:r>
            <a:r>
              <a:rPr lang="en-US" dirty="0"/>
              <a:t> – as required under the doctrine – that failure to kill will result in being killed</a:t>
            </a:r>
          </a:p>
          <a:p>
            <a:pPr lvl="1"/>
            <a:r>
              <a:rPr lang="en-US" dirty="0"/>
              <a:t>while legislature </a:t>
            </a:r>
            <a:r>
              <a:rPr lang="en-US" i="1" dirty="0"/>
              <a:t>did</a:t>
            </a:r>
            <a:r>
              <a:rPr lang="en-US" dirty="0"/>
              <a:t> make duress a defense to certain crimes, it excluded crimes </a:t>
            </a:r>
            <a:r>
              <a:rPr lang="en-US" i="1" dirty="0"/>
              <a:t>which were capital crimes at the time</a:t>
            </a:r>
            <a:endParaRPr lang="en-US" dirty="0"/>
          </a:p>
          <a:p>
            <a:pPr lvl="2"/>
            <a:r>
              <a:rPr lang="en-US" dirty="0"/>
              <a:t>In 1850, murder was a capital crime</a:t>
            </a:r>
          </a:p>
          <a:p>
            <a:pPr lvl="1"/>
            <a:r>
              <a:rPr lang="en-US" dirty="0"/>
              <a:t>Changes to this may be appropriate, but must be made expressly by the legislature, not the courts</a:t>
            </a:r>
          </a:p>
          <a:p>
            <a:r>
              <a:rPr lang="en-US" dirty="0"/>
              <a:t>Additional note – if one is excused of an underlying felony due to duress, one </a:t>
            </a:r>
            <a:r>
              <a:rPr lang="en-US" i="1" dirty="0"/>
              <a:t>also</a:t>
            </a:r>
            <a:r>
              <a:rPr lang="en-US" dirty="0"/>
              <a:t> is excused of felony murder</a:t>
            </a:r>
          </a:p>
        </p:txBody>
      </p:sp>
    </p:spTree>
  </p:cSld>
  <p:clrMapOvr>
    <a:masterClrMapping/>
  </p:clrMapOvr>
</p:sld>
</file>

<file path=ppt/theme/theme1.xml><?xml version="1.0" encoding="utf-8"?>
<a:theme xmlns:a="http://schemas.openxmlformats.org/drawingml/2006/main" name="Crimi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Criminal Law</Template>
  <TotalTime>19027</TotalTime>
  <Words>1975</Words>
  <Application>Microsoft Office PowerPoint</Application>
  <PresentationFormat>On-screen Show (4:3)</PresentationFormat>
  <Paragraphs>137</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Criminal Law</vt:lpstr>
      <vt:lpstr>Criminal Law</vt:lpstr>
      <vt:lpstr>Excuses</vt:lpstr>
      <vt:lpstr>Excuses</vt:lpstr>
      <vt:lpstr>Duress</vt:lpstr>
      <vt:lpstr>Duress</vt:lpstr>
      <vt:lpstr>United States v. Contento-Pachon (9th Cir. 1984)</vt:lpstr>
      <vt:lpstr>United States v. Contento-Pachon (9th Cir. 1984)</vt:lpstr>
      <vt:lpstr>People v. Anderson (Cal. 2002)</vt:lpstr>
      <vt:lpstr>People v. Anderson (Cal. 2002)</vt:lpstr>
      <vt:lpstr>Intoxication</vt:lpstr>
      <vt:lpstr>Intoxication</vt:lpstr>
      <vt:lpstr>Intoxication</vt:lpstr>
      <vt:lpstr>United States v. Veach (6th Cir. 2006)</vt:lpstr>
      <vt:lpstr>United States v. Veach (6th Cir. 2006)</vt:lpstr>
      <vt:lpstr>Insanity</vt:lpstr>
      <vt:lpstr>Insanity</vt:lpstr>
      <vt:lpstr>Insanity</vt:lpstr>
      <vt:lpstr>Diminished Capacity</vt:lpstr>
      <vt:lpstr>State v. Johnson (R.I. 1979)</vt:lpstr>
      <vt:lpstr>State v. Johnson (R.I. 1979)</vt:lpstr>
      <vt:lpstr>State v. Johnson (R.I. 1979)</vt:lpstr>
      <vt:lpstr>State v. Johnson (R.I. 1979)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dc:title>
  <dc:creator>David Thaw</dc:creator>
  <cp:lastModifiedBy>David Thaw</cp:lastModifiedBy>
  <cp:revision>708</cp:revision>
  <dcterms:created xsi:type="dcterms:W3CDTF">2015-12-09T04:26:39Z</dcterms:created>
  <dcterms:modified xsi:type="dcterms:W3CDTF">2023-07-12T11:06:07Z</dcterms:modified>
</cp:coreProperties>
</file>